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arlow Condensed Bold" charset="1" panose="00000806000000000000"/>
      <p:regular r:id="rId20"/>
    </p:embeddedFont>
    <p:embeddedFont>
      <p:font typeface="Barlow Condensed" charset="1" panose="00000506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jpeg" Type="http://schemas.openxmlformats.org/officeDocument/2006/relationships/image"/><Relationship Id="rId5" Target="../media/VAGnhWxD5v0.mp4" Type="http://schemas.openxmlformats.org/officeDocument/2006/relationships/video"/><Relationship Id="rId6" Target="../media/VAGnhWxD5v0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0.jpeg" Type="http://schemas.openxmlformats.org/officeDocument/2006/relationships/image"/><Relationship Id="rId5" Target="../media/VAGpT-iSpzw.mp4" Type="http://schemas.openxmlformats.org/officeDocument/2006/relationships/video"/><Relationship Id="rId6" Target="../media/VAGpT-iSpzw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9.jpeg" Type="http://schemas.openxmlformats.org/officeDocument/2006/relationships/image"/><Relationship Id="rId5" Target="../media/image2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27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1.jpeg" Type="http://schemas.openxmlformats.org/officeDocument/2006/relationships/image"/><Relationship Id="rId5" Target="../media/VAGnhORt1Po.mp4" Type="http://schemas.openxmlformats.org/officeDocument/2006/relationships/video"/><Relationship Id="rId6" Target="../media/VAGnhORt1Po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" y="9525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5861" y="6532562"/>
            <a:ext cx="17114056" cy="285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6"/>
              </a:lnSpc>
              <a:spcBef>
                <a:spcPct val="0"/>
              </a:spcBef>
            </a:pPr>
            <a:r>
              <a:rPr lang="en-US" b="true" sz="3318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STUDENTS                                                                                                                                                       PROFESSOR</a:t>
            </a:r>
          </a:p>
          <a:p>
            <a:pPr algn="l">
              <a:lnSpc>
                <a:spcPts val="4506"/>
              </a:lnSpc>
              <a:spcBef>
                <a:spcPct val="0"/>
              </a:spcBef>
            </a:pPr>
            <a:r>
              <a:rPr lang="en-US" sz="3218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Catapano Serena                                                                                                                                                Fanny  Ficuciello</a:t>
            </a:r>
          </a:p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Gaudino Emanuele </a:t>
            </a:r>
          </a:p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Percuoco Paola</a:t>
            </a:r>
          </a:p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Varone Emanuela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714185">
            <a:off x="6024108" y="6620429"/>
            <a:ext cx="6508524" cy="2873894"/>
          </a:xfrm>
          <a:custGeom>
            <a:avLst/>
            <a:gdLst/>
            <a:ahLst/>
            <a:cxnLst/>
            <a:rect r="r" b="b" t="t" l="l"/>
            <a:pathLst>
              <a:path h="2873894" w="6508524">
                <a:moveTo>
                  <a:pt x="0" y="0"/>
                </a:moveTo>
                <a:lnTo>
                  <a:pt x="6508523" y="0"/>
                </a:lnTo>
                <a:lnTo>
                  <a:pt x="6508523" y="2873893"/>
                </a:lnTo>
                <a:lnTo>
                  <a:pt x="0" y="2873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8564" y="15508"/>
            <a:ext cx="12793760" cy="223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Technical Project: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22325" y="1713151"/>
            <a:ext cx="14438265" cy="223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42"/>
              </a:lnSpc>
              <a:spcBef>
                <a:spcPct val="0"/>
              </a:spcBef>
            </a:pPr>
            <a:r>
              <a:rPr lang="en-US" sz="1303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Medical Robotics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5385" y="4078288"/>
            <a:ext cx="14438265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01/14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30816" y="2027286"/>
            <a:ext cx="13925929" cy="782676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124810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10/14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16697" y="-171450"/>
            <a:ext cx="14142603" cy="308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41"/>
              </a:lnSpc>
            </a:pPr>
            <a:r>
              <a:rPr lang="en-US" sz="8815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Simulation of the CTR interaction  </a:t>
            </a:r>
          </a:p>
          <a:p>
            <a:pPr algn="l">
              <a:lnSpc>
                <a:spcPts val="1234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1353" y="1254852"/>
            <a:ext cx="5970687" cy="7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9"/>
              </a:lnSpc>
              <a:spcBef>
                <a:spcPct val="0"/>
              </a:spcBef>
            </a:pPr>
            <a:r>
              <a:rPr lang="en-US" b="true" sz="4464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CASE 1: </a:t>
            </a:r>
            <a:r>
              <a:rPr lang="en-US" sz="4464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stiffer object (50e6 Pa)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19148" y="2139793"/>
            <a:ext cx="13690203" cy="769427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11/14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16697" y="-171450"/>
            <a:ext cx="14142603" cy="308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41"/>
              </a:lnSpc>
            </a:pPr>
            <a:r>
              <a:rPr lang="en-US" sz="8815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Simulation of the CTR interaction  </a:t>
            </a:r>
          </a:p>
          <a:p>
            <a:pPr algn="l">
              <a:lnSpc>
                <a:spcPts val="1234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34144" y="1254852"/>
            <a:ext cx="5365105" cy="7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9"/>
              </a:lnSpc>
              <a:spcBef>
                <a:spcPct val="0"/>
              </a:spcBef>
            </a:pPr>
            <a:r>
              <a:rPr lang="en-US" b="true" sz="4464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CASE 2: </a:t>
            </a:r>
            <a:r>
              <a:rPr lang="en-US" sz="4464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soft</a:t>
            </a:r>
            <a:r>
              <a:rPr lang="en-US" sz="4464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object (2e3 Pa)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7776" y="2407182"/>
            <a:ext cx="9252074" cy="6573820"/>
          </a:xfrm>
          <a:custGeom>
            <a:avLst/>
            <a:gdLst/>
            <a:ahLst/>
            <a:cxnLst/>
            <a:rect r="r" b="b" t="t" l="l"/>
            <a:pathLst>
              <a:path h="6573820" w="9252074">
                <a:moveTo>
                  <a:pt x="0" y="0"/>
                </a:moveTo>
                <a:lnTo>
                  <a:pt x="9252074" y="0"/>
                </a:lnTo>
                <a:lnTo>
                  <a:pt x="9252074" y="6573819"/>
                </a:lnTo>
                <a:lnTo>
                  <a:pt x="0" y="6573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62" t="-3550" r="-6421" b="-54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05414" y="2597894"/>
            <a:ext cx="8472829" cy="6192395"/>
          </a:xfrm>
          <a:custGeom>
            <a:avLst/>
            <a:gdLst/>
            <a:ahLst/>
            <a:cxnLst/>
            <a:rect r="r" b="b" t="t" l="l"/>
            <a:pathLst>
              <a:path h="6192395" w="8472829">
                <a:moveTo>
                  <a:pt x="0" y="0"/>
                </a:moveTo>
                <a:lnTo>
                  <a:pt x="8472829" y="0"/>
                </a:lnTo>
                <a:lnTo>
                  <a:pt x="8472829" y="6192395"/>
                </a:lnTo>
                <a:lnTo>
                  <a:pt x="0" y="6192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14" t="-2566" r="-18917" b="-352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12/14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45334" y="-171450"/>
            <a:ext cx="14142603" cy="151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41"/>
              </a:lnSpc>
              <a:spcBef>
                <a:spcPct val="0"/>
              </a:spcBef>
            </a:pPr>
            <a:r>
              <a:rPr lang="en-US" sz="8815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Critical analysis of interaction 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28867" y="3160050"/>
            <a:ext cx="9059070" cy="6409292"/>
          </a:xfrm>
          <a:custGeom>
            <a:avLst/>
            <a:gdLst/>
            <a:ahLst/>
            <a:cxnLst/>
            <a:rect r="r" b="b" t="t" l="l"/>
            <a:pathLst>
              <a:path h="6409292" w="9059070">
                <a:moveTo>
                  <a:pt x="0" y="0"/>
                </a:moveTo>
                <a:lnTo>
                  <a:pt x="9059071" y="0"/>
                </a:lnTo>
                <a:lnTo>
                  <a:pt x="9059071" y="6409292"/>
                </a:lnTo>
                <a:lnTo>
                  <a:pt x="0" y="6409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91197" y="5753100"/>
            <a:ext cx="4852062" cy="3815817"/>
          </a:xfrm>
          <a:custGeom>
            <a:avLst/>
            <a:gdLst/>
            <a:ahLst/>
            <a:cxnLst/>
            <a:rect r="r" b="b" t="t" l="l"/>
            <a:pathLst>
              <a:path h="3815817" w="4852062">
                <a:moveTo>
                  <a:pt x="0" y="0"/>
                </a:moveTo>
                <a:lnTo>
                  <a:pt x="4852062" y="0"/>
                </a:lnTo>
                <a:lnTo>
                  <a:pt x="4852062" y="3815817"/>
                </a:lnTo>
                <a:lnTo>
                  <a:pt x="0" y="3815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30590"/>
            <a:ext cx="7377056" cy="3670085"/>
          </a:xfrm>
          <a:custGeom>
            <a:avLst/>
            <a:gdLst/>
            <a:ahLst/>
            <a:cxnLst/>
            <a:rect r="r" b="b" t="t" l="l"/>
            <a:pathLst>
              <a:path h="3670085" w="7377056">
                <a:moveTo>
                  <a:pt x="0" y="0"/>
                </a:moveTo>
                <a:lnTo>
                  <a:pt x="7377056" y="0"/>
                </a:lnTo>
                <a:lnTo>
                  <a:pt x="7377056" y="3670085"/>
                </a:lnTo>
                <a:lnTo>
                  <a:pt x="0" y="3670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13/14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14256" y="-276820"/>
            <a:ext cx="14142603" cy="308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41"/>
              </a:lnSpc>
            </a:pPr>
            <a:r>
              <a:rPr lang="en-US" sz="8815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Force registration</a:t>
            </a:r>
          </a:p>
          <a:p>
            <a:pPr algn="l">
              <a:lnSpc>
                <a:spcPts val="1234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42239" y="1019043"/>
            <a:ext cx="5651769" cy="3179120"/>
          </a:xfrm>
          <a:custGeom>
            <a:avLst/>
            <a:gdLst/>
            <a:ahLst/>
            <a:cxnLst/>
            <a:rect r="r" b="b" t="t" l="l"/>
            <a:pathLst>
              <a:path h="3179120" w="5651769">
                <a:moveTo>
                  <a:pt x="0" y="0"/>
                </a:moveTo>
                <a:lnTo>
                  <a:pt x="5651769" y="0"/>
                </a:lnTo>
                <a:lnTo>
                  <a:pt x="5651769" y="3179120"/>
                </a:lnTo>
                <a:lnTo>
                  <a:pt x="0" y="317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70045" y="6139343"/>
            <a:ext cx="5923963" cy="3332229"/>
          </a:xfrm>
          <a:custGeom>
            <a:avLst/>
            <a:gdLst/>
            <a:ahLst/>
            <a:cxnLst/>
            <a:rect r="r" b="b" t="t" l="l"/>
            <a:pathLst>
              <a:path h="3332229" w="5923963">
                <a:moveTo>
                  <a:pt x="0" y="0"/>
                </a:moveTo>
                <a:lnTo>
                  <a:pt x="5923963" y="0"/>
                </a:lnTo>
                <a:lnTo>
                  <a:pt x="5923963" y="3332229"/>
                </a:lnTo>
                <a:lnTo>
                  <a:pt x="0" y="3332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2047" y="5916473"/>
            <a:ext cx="3642242" cy="3462415"/>
          </a:xfrm>
          <a:custGeom>
            <a:avLst/>
            <a:gdLst/>
            <a:ahLst/>
            <a:cxnLst/>
            <a:rect r="r" b="b" t="t" l="l"/>
            <a:pathLst>
              <a:path h="3462415" w="3642242">
                <a:moveTo>
                  <a:pt x="0" y="0"/>
                </a:moveTo>
                <a:lnTo>
                  <a:pt x="3642242" y="0"/>
                </a:lnTo>
                <a:lnTo>
                  <a:pt x="3642242" y="3462415"/>
                </a:lnTo>
                <a:lnTo>
                  <a:pt x="0" y="3462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364" r="0" b="-416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32531" y="5916473"/>
            <a:ext cx="3428016" cy="3462415"/>
          </a:xfrm>
          <a:custGeom>
            <a:avLst/>
            <a:gdLst/>
            <a:ahLst/>
            <a:cxnLst/>
            <a:rect r="r" b="b" t="t" l="l"/>
            <a:pathLst>
              <a:path h="3462415" w="3428016">
                <a:moveTo>
                  <a:pt x="0" y="0"/>
                </a:moveTo>
                <a:lnTo>
                  <a:pt x="3428016" y="0"/>
                </a:lnTo>
                <a:lnTo>
                  <a:pt x="3428016" y="3462415"/>
                </a:lnTo>
                <a:lnTo>
                  <a:pt x="0" y="3462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211" r="0" b="-546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67949" y="231789"/>
            <a:ext cx="3293702" cy="4117128"/>
          </a:xfrm>
          <a:custGeom>
            <a:avLst/>
            <a:gdLst/>
            <a:ahLst/>
            <a:cxnLst/>
            <a:rect r="r" b="b" t="t" l="l"/>
            <a:pathLst>
              <a:path h="4117128" w="3293702">
                <a:moveTo>
                  <a:pt x="0" y="0"/>
                </a:moveTo>
                <a:lnTo>
                  <a:pt x="3293703" y="0"/>
                </a:lnTo>
                <a:lnTo>
                  <a:pt x="3293703" y="4117128"/>
                </a:lnTo>
                <a:lnTo>
                  <a:pt x="0" y="4117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14/14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7944" y="4177467"/>
            <a:ext cx="14142603" cy="150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42"/>
              </a:lnSpc>
              <a:spcBef>
                <a:spcPct val="0"/>
              </a:spcBef>
            </a:pPr>
            <a:r>
              <a:rPr lang="en-US" b="true" sz="8815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THANKS FOR THE ATTENTION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132531" y="2618260"/>
            <a:ext cx="3256171" cy="1068317"/>
          </a:xfrm>
          <a:custGeom>
            <a:avLst/>
            <a:gdLst/>
            <a:ahLst/>
            <a:cxnLst/>
            <a:rect r="r" b="b" t="t" l="l"/>
            <a:pathLst>
              <a:path h="1068317" w="3256171">
                <a:moveTo>
                  <a:pt x="0" y="0"/>
                </a:moveTo>
                <a:lnTo>
                  <a:pt x="3256172" y="0"/>
                </a:lnTo>
                <a:lnTo>
                  <a:pt x="3256172" y="1068317"/>
                </a:lnTo>
                <a:lnTo>
                  <a:pt x="0" y="10683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757" y="5981700"/>
            <a:ext cx="15822485" cy="2650266"/>
          </a:xfrm>
          <a:custGeom>
            <a:avLst/>
            <a:gdLst/>
            <a:ahLst/>
            <a:cxnLst/>
            <a:rect r="r" b="b" t="t" l="l"/>
            <a:pathLst>
              <a:path h="2650266" w="15822485">
                <a:moveTo>
                  <a:pt x="0" y="0"/>
                </a:moveTo>
                <a:lnTo>
                  <a:pt x="15822486" y="0"/>
                </a:lnTo>
                <a:lnTo>
                  <a:pt x="15822486" y="2650266"/>
                </a:lnTo>
                <a:lnTo>
                  <a:pt x="0" y="2650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02/14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83805" y="1615673"/>
            <a:ext cx="14231674" cy="137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2"/>
              </a:lnSpc>
              <a:spcBef>
                <a:spcPct val="0"/>
              </a:spcBef>
            </a:pPr>
            <a:r>
              <a:rPr lang="en-US" sz="395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implementation of simulation scene in SOFA of a Concentric Tube Robot interacting with an elastic object, trough keyboard command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2478" y="1294179"/>
            <a:ext cx="1938338" cy="157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199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</a:t>
            </a:r>
            <a:r>
              <a:rPr lang="en-US" sz="9199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oal: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72309" y="3796019"/>
            <a:ext cx="4755201" cy="157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199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Workflow: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22325" y="-152400"/>
            <a:ext cx="14438265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Development environments</a:t>
            </a:r>
          </a:p>
          <a:p>
            <a:pPr algn="l">
              <a:lnSpc>
                <a:spcPts val="125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3926" y="7605640"/>
            <a:ext cx="5980067" cy="1901707"/>
          </a:xfrm>
          <a:custGeom>
            <a:avLst/>
            <a:gdLst/>
            <a:ahLst/>
            <a:cxnLst/>
            <a:rect r="r" b="b" t="t" l="l"/>
            <a:pathLst>
              <a:path h="1901707" w="5980067">
                <a:moveTo>
                  <a:pt x="0" y="0"/>
                </a:moveTo>
                <a:lnTo>
                  <a:pt x="5980067" y="0"/>
                </a:lnTo>
                <a:lnTo>
                  <a:pt x="5980067" y="1901707"/>
                </a:lnTo>
                <a:lnTo>
                  <a:pt x="0" y="190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8293" y="4293022"/>
            <a:ext cx="3770475" cy="2855418"/>
          </a:xfrm>
          <a:custGeom>
            <a:avLst/>
            <a:gdLst/>
            <a:ahLst/>
            <a:cxnLst/>
            <a:rect r="r" b="b" t="t" l="l"/>
            <a:pathLst>
              <a:path h="2855418" w="3770475">
                <a:moveTo>
                  <a:pt x="0" y="0"/>
                </a:moveTo>
                <a:lnTo>
                  <a:pt x="3770475" y="0"/>
                </a:lnTo>
                <a:lnTo>
                  <a:pt x="3770475" y="2855418"/>
                </a:lnTo>
                <a:lnTo>
                  <a:pt x="0" y="2855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3080" y="2041204"/>
            <a:ext cx="5847000" cy="1918342"/>
          </a:xfrm>
          <a:custGeom>
            <a:avLst/>
            <a:gdLst/>
            <a:ahLst/>
            <a:cxnLst/>
            <a:rect r="r" b="b" t="t" l="l"/>
            <a:pathLst>
              <a:path h="1918342" w="5847000">
                <a:moveTo>
                  <a:pt x="0" y="0"/>
                </a:moveTo>
                <a:lnTo>
                  <a:pt x="5847000" y="0"/>
                </a:lnTo>
                <a:lnTo>
                  <a:pt x="5847000" y="1918342"/>
                </a:lnTo>
                <a:lnTo>
                  <a:pt x="0" y="1918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03/14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90971" y="2269826"/>
            <a:ext cx="12087273" cy="106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5"/>
              </a:lnSpc>
            </a:pPr>
          </a:p>
          <a:p>
            <a:pPr algn="ctr">
              <a:lnSpc>
                <a:spcPts val="4295"/>
              </a:lnSpc>
            </a:pPr>
            <a:r>
              <a:rPr lang="en-US" b="true" sz="3068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framework that implements a mathematical model describing the phisics around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38768" y="4997530"/>
            <a:ext cx="12087273" cy="215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</a:pPr>
          </a:p>
          <a:p>
            <a:pPr algn="ctr">
              <a:lnSpc>
                <a:spcPts val="4295"/>
              </a:lnSpc>
            </a:pPr>
            <a:r>
              <a:rPr lang="en-US" b="true" sz="3068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high-level programming language and interactive environment for numerical computation, data analysis, and visualization</a:t>
            </a:r>
          </a:p>
          <a:p>
            <a:pPr algn="ctr">
              <a:lnSpc>
                <a:spcPts val="42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200727" y="7723926"/>
            <a:ext cx="12087273" cy="160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</a:pPr>
          </a:p>
          <a:p>
            <a:pPr algn="ctr">
              <a:lnSpc>
                <a:spcPts val="4295"/>
              </a:lnSpc>
            </a:pPr>
            <a:r>
              <a:rPr lang="en-US" b="true" sz="3068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an interpreted, object-oriented, high-level programming language with dynamic semantics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139987" y="-152400"/>
            <a:ext cx="1443826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Medical background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041" y="1683881"/>
            <a:ext cx="16908512" cy="37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027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Concentric Tube Robots</a:t>
            </a:r>
            <a:r>
              <a:rPr lang="en-US" sz="3027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are well suited for minimally invasive surgery inside body cavities. </a:t>
            </a:r>
          </a:p>
          <a:p>
            <a:pPr algn="l">
              <a:lnSpc>
                <a:spcPts val="4238"/>
              </a:lnSpc>
            </a:pP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design should ensure the capability, for the Robot, to perform a surgical procedure into the body. </a:t>
            </a:r>
          </a:p>
          <a:p>
            <a:pPr algn="l">
              <a:lnSpc>
                <a:spcPts val="4238"/>
              </a:lnSpc>
            </a:pP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Parameters like the lenght (for each of the 3 tubes) and the curvature highly determine the workspace.</a:t>
            </a:r>
          </a:p>
          <a:p>
            <a:pPr algn="l">
              <a:lnSpc>
                <a:spcPts val="4238"/>
              </a:lnSpc>
            </a:pP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particular composition of concentrically arranged tubes allows for simple, yet dextrous, robotic manipulators.</a:t>
            </a:r>
          </a:p>
          <a:p>
            <a:pPr algn="l">
              <a:lnSpc>
                <a:spcPts val="4238"/>
              </a:lnSpc>
            </a:pP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Actuation is achieved mechanically by relative rotation and axial translation of all the tubes and the motion is a tentacle-like one. </a:t>
            </a:r>
          </a:p>
          <a:p>
            <a:pPr algn="l">
              <a:lnSpc>
                <a:spcPts val="4238"/>
              </a:lnSpc>
            </a:pP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 our case, the </a:t>
            </a:r>
            <a:r>
              <a:rPr lang="en-US" sz="3027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design parameters</a:t>
            </a:r>
            <a:r>
              <a:rPr lang="en-US" sz="3027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are the following:</a:t>
            </a:r>
          </a:p>
          <a:p>
            <a:pPr algn="l">
              <a:lnSpc>
                <a:spcPts val="423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124810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04/14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972032" y="5143500"/>
            <a:ext cx="10550769" cy="4114800"/>
          </a:xfrm>
          <a:custGeom>
            <a:avLst/>
            <a:gdLst/>
            <a:ahLst/>
            <a:cxnLst/>
            <a:rect r="r" b="b" t="t" l="l"/>
            <a:pathLst>
              <a:path h="4114800" w="10550769">
                <a:moveTo>
                  <a:pt x="0" y="0"/>
                </a:moveTo>
                <a:lnTo>
                  <a:pt x="10550769" y="0"/>
                </a:lnTo>
                <a:lnTo>
                  <a:pt x="10550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82174" y="3654852"/>
            <a:ext cx="9649563" cy="5427879"/>
          </a:xfrm>
          <a:custGeom>
            <a:avLst/>
            <a:gdLst/>
            <a:ahLst/>
            <a:cxnLst/>
            <a:rect r="r" b="b" t="t" l="l"/>
            <a:pathLst>
              <a:path h="5427879" w="9649563">
                <a:moveTo>
                  <a:pt x="0" y="0"/>
                </a:moveTo>
                <a:lnTo>
                  <a:pt x="9649563" y="0"/>
                </a:lnTo>
                <a:lnTo>
                  <a:pt x="9649563" y="5427879"/>
                </a:lnTo>
                <a:lnTo>
                  <a:pt x="0" y="5427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2851" y="3654852"/>
            <a:ext cx="8315025" cy="5535222"/>
          </a:xfrm>
          <a:custGeom>
            <a:avLst/>
            <a:gdLst/>
            <a:ahLst/>
            <a:cxnLst/>
            <a:rect r="r" b="b" t="t" l="l"/>
            <a:pathLst>
              <a:path h="5535222" w="8315025">
                <a:moveTo>
                  <a:pt x="0" y="0"/>
                </a:moveTo>
                <a:lnTo>
                  <a:pt x="8315025" y="0"/>
                </a:lnTo>
                <a:lnTo>
                  <a:pt x="8315025" y="5535222"/>
                </a:lnTo>
                <a:lnTo>
                  <a:pt x="0" y="5535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0041" y="1683881"/>
            <a:ext cx="16958518" cy="158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027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Concentric Tube Robots</a:t>
            </a: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are implemented into the SOFA scene using a .py script which allows to set all the relevant parameters  </a:t>
            </a:r>
          </a:p>
          <a:p>
            <a:pPr algn="l">
              <a:lnSpc>
                <a:spcPts val="4238"/>
              </a:lnSpc>
            </a:pP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for the simulation: the ones from the previous table, mostly important for the shaping of the tubes and others about the rigidity of</a:t>
            </a:r>
          </a:p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tubes and their mass density, which will be determinant in the interaction with a soft or rigid object.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24810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05/14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39987" y="-152400"/>
            <a:ext cx="1443826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CTR Modelling 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40148" y="-316773"/>
            <a:ext cx="14438265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Keyboard controller simulation</a:t>
            </a:r>
          </a:p>
          <a:p>
            <a:pPr algn="l">
              <a:lnSpc>
                <a:spcPts val="125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87800" y="2093787"/>
            <a:ext cx="12690443" cy="716451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105760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06/14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788377"/>
            <a:ext cx="5314731" cy="617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6913" indent="-208457" lvl="1">
              <a:lnSpc>
                <a:spcPts val="2703"/>
              </a:lnSpc>
              <a:buFont typeface="Arial"/>
              <a:buChar char="•"/>
            </a:pP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Keyboard Controller is a Python class that provides real-time interactive control of the CTR.</a:t>
            </a:r>
          </a:p>
          <a:p>
            <a:pPr algn="just">
              <a:lnSpc>
                <a:spcPts val="2703"/>
              </a:lnSpc>
            </a:pPr>
          </a:p>
          <a:p>
            <a:pPr algn="just" marL="416913" indent="-208457" lvl="1">
              <a:lnSpc>
                <a:spcPts val="2703"/>
              </a:lnSpc>
              <a:buFont typeface="Arial"/>
              <a:buChar char="•"/>
            </a:pP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nables users to manually manipulate individual tubes through keyboard inputs: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b="true" sz="1931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keys 1-3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select which tube to control, </a:t>
            </a:r>
            <a:r>
              <a:rPr lang="en-US" b="true" sz="1931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'u'/'j'</a:t>
            </a:r>
            <a:r>
              <a:rPr lang="en-US" b="true" sz="193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for translation (insertion/retraction), and </a:t>
            </a:r>
            <a:r>
              <a:rPr lang="en-US" b="true" sz="1931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'h'/'k</a:t>
            </a:r>
            <a:r>
              <a:rPr lang="en-US" b="true" sz="193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'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for rotation. Additionally, key </a:t>
            </a:r>
            <a:r>
              <a:rPr lang="en-US" b="true" sz="1931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't'</a:t>
            </a:r>
            <a:r>
              <a:rPr lang="en-US" b="true" sz="193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captures and logs the current tip position to a CSV file, while key </a:t>
            </a:r>
            <a:r>
              <a:rPr lang="en-US" sz="1931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'</a:t>
            </a:r>
            <a:r>
              <a:rPr lang="en-US" b="true" sz="1931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f'</a:t>
            </a:r>
            <a:r>
              <a:rPr lang="en-US" b="true" sz="193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records contact forces between the CTR and surrounding tissues.</a:t>
            </a:r>
          </a:p>
          <a:p>
            <a:pPr algn="just">
              <a:lnSpc>
                <a:spcPts val="2703"/>
              </a:lnSpc>
            </a:pPr>
          </a:p>
          <a:p>
            <a:pPr algn="just" marL="416913" indent="-208457" lvl="1">
              <a:lnSpc>
                <a:spcPts val="2703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implementation inherits from SOFA's Controller class and overrides the</a:t>
            </a:r>
            <a:r>
              <a:rPr lang="en-US" b="true" sz="193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b="true" sz="1931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onKeypressedEvent()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method to capture keyboard inputs. When movement keys are pressed, it calls the </a:t>
            </a:r>
            <a:r>
              <a:rPr lang="en-US" b="true" sz="1931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InterventionalRadiologyController's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methods 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(</a:t>
            </a:r>
            <a:r>
              <a:rPr lang="en-US" b="true" sz="1931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deployControlledInstrument()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and </a:t>
            </a:r>
            <a:r>
              <a:rPr lang="en-US" b="true" sz="1931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rotateControlledInstrument()</a:t>
            </a:r>
            <a:r>
              <a:rPr lang="en-US" sz="193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) to actuate the selected tube. </a:t>
            </a:r>
          </a:p>
          <a:p>
            <a:pPr algn="just">
              <a:lnSpc>
                <a:spcPts val="2703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39978" y="-180975"/>
            <a:ext cx="14438265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Cartesian position of the tip</a:t>
            </a:r>
          </a:p>
          <a:p>
            <a:pPr algn="l">
              <a:lnSpc>
                <a:spcPts val="125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0097" y="4421695"/>
            <a:ext cx="17427807" cy="4640154"/>
          </a:xfrm>
          <a:custGeom>
            <a:avLst/>
            <a:gdLst/>
            <a:ahLst/>
            <a:cxnLst/>
            <a:rect r="r" b="b" t="t" l="l"/>
            <a:pathLst>
              <a:path h="4640154" w="17427807">
                <a:moveTo>
                  <a:pt x="0" y="0"/>
                </a:moveTo>
                <a:lnTo>
                  <a:pt x="17427806" y="0"/>
                </a:lnTo>
                <a:lnTo>
                  <a:pt x="17427806" y="4640154"/>
                </a:lnTo>
                <a:lnTo>
                  <a:pt x="0" y="4640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07/14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6547" y="1686866"/>
            <a:ext cx="15566333" cy="249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1"/>
              </a:lnSpc>
            </a:pPr>
            <a:r>
              <a:rPr lang="en-US" sz="3915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 retrive the cart</a:t>
            </a:r>
            <a:r>
              <a:rPr lang="en-US" sz="3915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esian position of the tip, the  </a:t>
            </a:r>
            <a:r>
              <a:rPr lang="en-US" sz="3915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getTipPosition() </a:t>
            </a:r>
            <a:r>
              <a:rPr lang="en-US" sz="3915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function has been employed.</a:t>
            </a:r>
          </a:p>
          <a:p>
            <a:pPr algn="l">
              <a:lnSpc>
                <a:spcPts val="5481"/>
              </a:lnSpc>
            </a:pPr>
            <a:r>
              <a:rPr lang="en-US" sz="3915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Next, t</a:t>
            </a:r>
            <a:r>
              <a:rPr lang="en-US" sz="3915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he results have been saved within a .csv file.</a:t>
            </a:r>
          </a:p>
          <a:p>
            <a:pPr algn="l">
              <a:lnSpc>
                <a:spcPts val="5481"/>
              </a:lnSpc>
            </a:pPr>
            <a:r>
              <a:rPr lang="en-US" sz="3915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Finally</a:t>
            </a:r>
            <a:r>
              <a:rPr lang="en-US" sz="3915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, using MATLAB, the trajectory followed by the CTR has been poltted in a 3D graph. </a:t>
            </a:r>
          </a:p>
          <a:p>
            <a:pPr algn="ctr">
              <a:lnSpc>
                <a:spcPts val="343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485900"/>
            <a:ext cx="6256973" cy="4677087"/>
          </a:xfrm>
          <a:custGeom>
            <a:avLst/>
            <a:gdLst/>
            <a:ahLst/>
            <a:cxnLst/>
            <a:rect r="r" b="b" t="t" l="l"/>
            <a:pathLst>
              <a:path h="4677087" w="6256973">
                <a:moveTo>
                  <a:pt x="0" y="0"/>
                </a:moveTo>
                <a:lnTo>
                  <a:pt x="6256973" y="0"/>
                </a:lnTo>
                <a:lnTo>
                  <a:pt x="6256973" y="4677087"/>
                </a:lnTo>
                <a:lnTo>
                  <a:pt x="0" y="4677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56973" y="4942353"/>
            <a:ext cx="6251234" cy="4672798"/>
          </a:xfrm>
          <a:custGeom>
            <a:avLst/>
            <a:gdLst/>
            <a:ahLst/>
            <a:cxnLst/>
            <a:rect r="r" b="b" t="t" l="l"/>
            <a:pathLst>
              <a:path h="4672798" w="6251234">
                <a:moveTo>
                  <a:pt x="0" y="0"/>
                </a:moveTo>
                <a:lnTo>
                  <a:pt x="6251234" y="0"/>
                </a:lnTo>
                <a:lnTo>
                  <a:pt x="6251234" y="4672797"/>
                </a:lnTo>
                <a:lnTo>
                  <a:pt x="0" y="4672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03101" y="1761082"/>
            <a:ext cx="6275142" cy="4690669"/>
          </a:xfrm>
          <a:custGeom>
            <a:avLst/>
            <a:gdLst/>
            <a:ahLst/>
            <a:cxnLst/>
            <a:rect r="r" b="b" t="t" l="l"/>
            <a:pathLst>
              <a:path h="4690669" w="6275142">
                <a:moveTo>
                  <a:pt x="0" y="0"/>
                </a:moveTo>
                <a:lnTo>
                  <a:pt x="6275142" y="0"/>
                </a:lnTo>
                <a:lnTo>
                  <a:pt x="6275142" y="4690669"/>
                </a:lnTo>
                <a:lnTo>
                  <a:pt x="0" y="4690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08/14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46566" y="-484269"/>
            <a:ext cx="14438265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Comparison of the results</a:t>
            </a:r>
          </a:p>
          <a:p>
            <a:pPr algn="l">
              <a:lnSpc>
                <a:spcPts val="1259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22836" y="6734487"/>
            <a:ext cx="3894145" cy="272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1"/>
              </a:lnSpc>
            </a:pPr>
            <a:r>
              <a:rPr lang="en-US" sz="2607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NOMINAL CASE:</a:t>
            </a:r>
          </a:p>
          <a:p>
            <a:pPr algn="ctr" marL="563062" indent="-281531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length of the innermost: </a:t>
            </a:r>
            <a:r>
              <a:rPr lang="en-US" b="true" sz="2607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170mm</a:t>
            </a:r>
          </a:p>
          <a:p>
            <a:pPr algn="ctr" marL="563062" indent="-281531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length of the medium tube:</a:t>
            </a:r>
          </a:p>
          <a:p>
            <a:pPr algn="ctr">
              <a:lnSpc>
                <a:spcPts val="3651"/>
              </a:lnSpc>
              <a:spcBef>
                <a:spcPct val="0"/>
              </a:spcBef>
            </a:pPr>
            <a:r>
              <a:rPr lang="en-US" b="true" sz="2607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135mm</a:t>
            </a:r>
          </a:p>
          <a:p>
            <a:pPr algn="ctr">
              <a:lnSpc>
                <a:spcPts val="3651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064966" y="1912970"/>
            <a:ext cx="3894145" cy="272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1"/>
              </a:lnSpc>
            </a:pPr>
            <a:r>
              <a:rPr lang="en-US" sz="2607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+10% CASE:</a:t>
            </a:r>
          </a:p>
          <a:p>
            <a:pPr algn="ctr" marL="563062" indent="-281531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length of the innermost: </a:t>
            </a:r>
            <a:r>
              <a:rPr lang="en-US" b="true" sz="2607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187mm</a:t>
            </a:r>
          </a:p>
          <a:p>
            <a:pPr algn="ctr" marL="563062" indent="-281531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length of the medium tube:</a:t>
            </a:r>
          </a:p>
          <a:p>
            <a:pPr algn="ctr">
              <a:lnSpc>
                <a:spcPts val="3651"/>
              </a:lnSpc>
              <a:spcBef>
                <a:spcPct val="0"/>
              </a:spcBef>
            </a:pPr>
            <a:r>
              <a:rPr lang="en-US" b="true" sz="2607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148.5mm</a:t>
            </a:r>
          </a:p>
          <a:p>
            <a:pPr algn="ctr">
              <a:lnSpc>
                <a:spcPts val="365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365155" y="6801680"/>
            <a:ext cx="3894145" cy="272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1"/>
              </a:lnSpc>
            </a:pPr>
            <a:r>
              <a:rPr lang="en-US" sz="2607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-10% CASE:</a:t>
            </a:r>
          </a:p>
          <a:p>
            <a:pPr algn="ctr" marL="563062" indent="-281531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length of the innermost: </a:t>
            </a:r>
            <a:r>
              <a:rPr lang="en-US" b="true" sz="2607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153mm</a:t>
            </a:r>
          </a:p>
          <a:p>
            <a:pPr algn="ctr" marL="563062" indent="-281531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length of the medium tube:</a:t>
            </a:r>
          </a:p>
          <a:p>
            <a:pPr algn="ctr">
              <a:lnSpc>
                <a:spcPts val="3651"/>
              </a:lnSpc>
              <a:spcBef>
                <a:spcPct val="0"/>
              </a:spcBef>
            </a:pPr>
            <a:r>
              <a:rPr lang="en-US" b="true" sz="2607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121.5mm</a:t>
            </a:r>
          </a:p>
          <a:p>
            <a:pPr algn="ctr">
              <a:lnSpc>
                <a:spcPts val="365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863" y="28575"/>
            <a:ext cx="2059380" cy="1321527"/>
          </a:xfrm>
          <a:custGeom>
            <a:avLst/>
            <a:gdLst/>
            <a:ahLst/>
            <a:cxnLst/>
            <a:rect r="r" b="b" t="t" l="l"/>
            <a:pathLst>
              <a:path h="1321527" w="2059380">
                <a:moveTo>
                  <a:pt x="0" y="0"/>
                </a:moveTo>
                <a:lnTo>
                  <a:pt x="2059380" y="0"/>
                </a:lnTo>
                <a:lnTo>
                  <a:pt x="2059380" y="1321527"/>
                </a:lnTo>
                <a:lnTo>
                  <a:pt x="0" y="132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2864" y="2932289"/>
            <a:ext cx="9579750" cy="4927529"/>
          </a:xfrm>
          <a:custGeom>
            <a:avLst/>
            <a:gdLst/>
            <a:ahLst/>
            <a:cxnLst/>
            <a:rect r="r" b="b" t="t" l="l"/>
            <a:pathLst>
              <a:path h="4927529" w="9579750">
                <a:moveTo>
                  <a:pt x="0" y="0"/>
                </a:moveTo>
                <a:lnTo>
                  <a:pt x="9579750" y="0"/>
                </a:lnTo>
                <a:lnTo>
                  <a:pt x="9579750" y="4927529"/>
                </a:lnTo>
                <a:lnTo>
                  <a:pt x="0" y="492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1" t="0" r="-258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10458" y="2723822"/>
            <a:ext cx="5356774" cy="5092296"/>
          </a:xfrm>
          <a:custGeom>
            <a:avLst/>
            <a:gdLst/>
            <a:ahLst/>
            <a:cxnLst/>
            <a:rect r="r" b="b" t="t" l="l"/>
            <a:pathLst>
              <a:path h="5092296" w="5356774">
                <a:moveTo>
                  <a:pt x="0" y="0"/>
                </a:moveTo>
                <a:lnTo>
                  <a:pt x="5356774" y="0"/>
                </a:lnTo>
                <a:lnTo>
                  <a:pt x="5356774" y="5092296"/>
                </a:lnTo>
                <a:lnTo>
                  <a:pt x="0" y="5092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364" r="0" b="-416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36179" y="4757985"/>
            <a:ext cx="4772904" cy="4881018"/>
          </a:xfrm>
          <a:custGeom>
            <a:avLst/>
            <a:gdLst/>
            <a:ahLst/>
            <a:cxnLst/>
            <a:rect r="r" b="b" t="t" l="l"/>
            <a:pathLst>
              <a:path h="4881018" w="4772904">
                <a:moveTo>
                  <a:pt x="0" y="0"/>
                </a:moveTo>
                <a:lnTo>
                  <a:pt x="4772904" y="0"/>
                </a:lnTo>
                <a:lnTo>
                  <a:pt x="4772904" y="4881018"/>
                </a:lnTo>
                <a:lnTo>
                  <a:pt x="0" y="4881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59" r="0" b="-415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09/14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864" y="9924751"/>
            <a:ext cx="46159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Concentric Tube Robot (CTR) - Group 3 - Final discussion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72682" y="-432630"/>
            <a:ext cx="1443826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Volumetric mesh &amp; elastic object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992" y="1751593"/>
            <a:ext cx="18059251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v</a:t>
            </a:r>
            <a:r>
              <a:rPr lang="en-US" sz="302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olumetric mesh has been imported in the scene using the provided Python script. It has been employed to generate an elastic object.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DAGnf14hDZQ</dc:identifier>
  <dcterms:modified xsi:type="dcterms:W3CDTF">2011-08-01T06:04:30Z</dcterms:modified>
  <cp:revision>1</cp:revision>
  <dc:title>Technical Project</dc:title>
</cp:coreProperties>
</file>